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5" r:id="rId7"/>
    <p:sldId id="266" r:id="rId8"/>
    <p:sldId id="268" r:id="rId9"/>
    <p:sldId id="267" r:id="rId10"/>
    <p:sldId id="269" r:id="rId11"/>
    <p:sldId id="271" r:id="rId12"/>
    <p:sldId id="272" r:id="rId13"/>
    <p:sldId id="277" r:id="rId14"/>
    <p:sldId id="275" r:id="rId15"/>
    <p:sldId id="276" r:id="rId16"/>
    <p:sldId id="278" r:id="rId17"/>
    <p:sldId id="281" r:id="rId18"/>
    <p:sldId id="280" r:id="rId19"/>
    <p:sldId id="282" r:id="rId20"/>
    <p:sldId id="279" r:id="rId2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7C7C"/>
    <a:srgbClr val="29AEE4"/>
    <a:srgbClr val="EB659D"/>
    <a:srgbClr val="E538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 varScale="1">
        <p:scale>
          <a:sx n="64" d="100"/>
          <a:sy n="64" d="100"/>
        </p:scale>
        <p:origin x="48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AC9FB5-C55B-4E2D-87E2-E5190D9BD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36B766E-A793-4A8C-9316-C9A37DAC54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89F03AB-CDC2-430A-997E-3591E7512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91EE-C2E5-4410-B2CD-CEA73AF78571}" type="datetimeFigureOut">
              <a:rPr lang="es-ES" smtClean="0"/>
              <a:t>11/03/2021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B5DDC0-AFC4-49D7-B265-FFD2E7992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9FDBC1-3DCF-463D-A182-F10A51C8D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E5B1-2C23-4929-A072-FEC1AD4C75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3120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3E9C62-D363-4A34-9727-17818EA9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3B11B17-22A8-4293-92DD-47D4C7D61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166F02-A9B9-4A44-A1D3-2B81818C0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91EE-C2E5-4410-B2CD-CEA73AF78571}" type="datetimeFigureOut">
              <a:rPr lang="es-ES" smtClean="0"/>
              <a:t>11/03/2021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FDDDA07-D888-407F-B82C-BC6403F8D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3D20AD5-D862-43A5-ADDF-064BA0F45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E5B1-2C23-4929-A072-FEC1AD4C75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4629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A47FFAE-CA15-482D-9FC1-26E9AEEC21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3327F97-777D-4D0C-A50E-FCE262F3B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C5DAD0-476D-41AA-806B-B0FE5FAFE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91EE-C2E5-4410-B2CD-CEA73AF78571}" type="datetimeFigureOut">
              <a:rPr lang="es-ES" smtClean="0"/>
              <a:t>11/03/2021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324BDB-0B1E-4694-AC79-3AA02F7A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BCFB4F-F094-4339-A454-A5CD9C210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E5B1-2C23-4929-A072-FEC1AD4C75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832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51280E-7A44-4E0D-9DEB-A105DA66D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18EE2B-7A1B-484C-9BF7-3628621F2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AF6C83-D8F3-46E9-8281-79D5EF972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91EE-C2E5-4410-B2CD-CEA73AF78571}" type="datetimeFigureOut">
              <a:rPr lang="es-ES" smtClean="0"/>
              <a:t>11/03/2021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A422970-2FF9-4FCC-B6BA-D15C7A682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1D0DA0-EBD0-47A3-B0C6-0ED9B5CC8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E5B1-2C23-4929-A072-FEC1AD4C75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0571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6240DE-13C9-4AA3-B6E3-1EB61AEC6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A8BEAA-4B67-4B32-838E-77C4A32580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03C6829-1B4E-4443-A39A-C675934E2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91EE-C2E5-4410-B2CD-CEA73AF78571}" type="datetimeFigureOut">
              <a:rPr lang="es-ES" smtClean="0"/>
              <a:t>11/03/2021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A73147-B37A-4410-873A-C3263A4FE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FEC04FE-1BE6-4AC3-977E-C1E5CAA4D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E5B1-2C23-4929-A072-FEC1AD4C75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434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6EE2C6-F4DB-4483-8F69-CB664A177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12A102-E7D3-43D3-A591-306DA96DD1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A2198D4-0075-45EC-8BCC-0CF018E6DA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4C7EAFB-01F0-438F-93B6-52E8434E3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91EE-C2E5-4410-B2CD-CEA73AF78571}" type="datetimeFigureOut">
              <a:rPr lang="es-ES" smtClean="0"/>
              <a:t>11/03/2021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942D527-4F55-4208-B72E-EFEC82ADD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B35499D-B213-4895-8594-B5CDDFE0B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E5B1-2C23-4929-A072-FEC1AD4C75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2381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0CB5DA-1C39-42E1-84B2-E5ED764B2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A864C9F-863C-4930-ABE7-B2FECF0C8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A64C43F-5A50-4CB6-8DEF-7E2B2563F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5967BA0-D296-4657-9A22-40ADA8BB2F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766B727-7900-442E-9438-2105CCC158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20053FC-F203-4D3E-8012-5FCD0F9F8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91EE-C2E5-4410-B2CD-CEA73AF78571}" type="datetimeFigureOut">
              <a:rPr lang="es-ES" smtClean="0"/>
              <a:t>11/03/2021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F63C049-D268-4CE0-9EC6-529AA938B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7CA9B6A-1CD7-4703-8240-56C87CB26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E5B1-2C23-4929-A072-FEC1AD4C75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297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14FCE0-98EC-4C89-B9D7-D75478EB7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16B33CB-CEC1-44AE-B7A1-D21B149B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91EE-C2E5-4410-B2CD-CEA73AF78571}" type="datetimeFigureOut">
              <a:rPr lang="es-ES" smtClean="0"/>
              <a:t>11/03/2021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8525A1-E4F9-4F16-8E3A-CE8409110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73D9619-623F-44C7-98E5-F30C0F2C1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E5B1-2C23-4929-A072-FEC1AD4C75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0466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04AC507-16C8-4A92-A669-9F9B1D286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91EE-C2E5-4410-B2CD-CEA73AF78571}" type="datetimeFigureOut">
              <a:rPr lang="es-ES" smtClean="0"/>
              <a:t>11/03/2021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91C3671-228F-4356-B829-7D6F677B0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8F53FF0-A8CD-4D35-930E-DFE2685DF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E5B1-2C23-4929-A072-FEC1AD4C75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233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16EA9-3F5B-497B-BCDA-00D7A2F97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D56DFE-D92B-4562-8DD7-0ECA47C49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D679EF8-21F0-42CF-9810-A6D3B0ACA2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2AC287B-FFF2-4001-B82A-F128B6569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91EE-C2E5-4410-B2CD-CEA73AF78571}" type="datetimeFigureOut">
              <a:rPr lang="es-ES" smtClean="0"/>
              <a:t>11/03/2021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1FC7B61-B479-4889-9AB1-DC7881CCF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BB7C393-2635-4C26-B1B9-C177E8998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E5B1-2C23-4929-A072-FEC1AD4C75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7613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CE8153-140C-495E-830A-D48C7F1E3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7666DEF-2298-4A92-B804-0B89E60197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BC78AC7-A18E-4FB0-9769-D8A17E50AF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3C59B56-41E6-4E09-8156-E29DCD77F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91EE-C2E5-4410-B2CD-CEA73AF78571}" type="datetimeFigureOut">
              <a:rPr lang="es-ES" smtClean="0"/>
              <a:t>11/03/2021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9A57C8D-D454-4A8B-AC58-CE59B0987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ECDB4D0-E872-48B8-A666-120BDD9F9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E5B1-2C23-4929-A072-FEC1AD4C75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222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4A28EDC-886F-4D1F-9285-D4712153A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48F295B-1477-4A8B-BBB5-960A384448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CB76523-9E56-40A5-95BF-B5325A029E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291EE-C2E5-4410-B2CD-CEA73AF78571}" type="datetimeFigureOut">
              <a:rPr lang="es-ES" smtClean="0"/>
              <a:t>11/03/2021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C42B1E1-E7BA-4127-83A5-51E2C169DA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540C55-40FF-4622-85BB-27A7CB65F7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3E5B1-2C23-4929-A072-FEC1AD4C75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9366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2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26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0.svg"/><Relationship Id="rId7" Type="http://schemas.openxmlformats.org/officeDocument/2006/relationships/image" Target="../media/image28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3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3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3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36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38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4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4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8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2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2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9FC7B1-9F45-451C-ACDE-CB15EF9137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4177" y="2643941"/>
            <a:ext cx="6878117" cy="858112"/>
          </a:xfrm>
        </p:spPr>
        <p:txBody>
          <a:bodyPr>
            <a:normAutofit/>
          </a:bodyPr>
          <a:lstStyle/>
          <a:p>
            <a:pPr algn="r"/>
            <a:r>
              <a:rPr lang="es-ES" sz="4000" dirty="0">
                <a:solidFill>
                  <a:srgbClr val="29AEE4"/>
                </a:solidFill>
                <a:latin typeface="Raleway Black" panose="020B0A03030101060003" pitchFamily="34" charset="0"/>
              </a:rPr>
              <a:t>INFORME DE GÉNERO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F7997C7-B495-4420-8583-B943013997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50979" y="3516666"/>
            <a:ext cx="6661315" cy="1102959"/>
          </a:xfrm>
        </p:spPr>
        <p:txBody>
          <a:bodyPr>
            <a:normAutofit/>
          </a:bodyPr>
          <a:lstStyle/>
          <a:p>
            <a:pPr algn="r"/>
            <a:r>
              <a:rPr lang="es-ES" sz="3200" dirty="0">
                <a:solidFill>
                  <a:srgbClr val="7C7C7C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Segundo y Tercer Trimestre 2020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9C196EDF-C9E3-4428-B97A-E228178FA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780" y="387904"/>
            <a:ext cx="2072995" cy="521429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7F94D80E-8A09-42EF-9B94-A08C80311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30884" y="307833"/>
            <a:ext cx="1357877" cy="620744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CF54585B-522D-48D0-A546-DDDFF22B1B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516095" y="2097893"/>
            <a:ext cx="10396650" cy="9286412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B244B4E3-8DCD-4210-A332-1D484FAABC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06050" y="4168042"/>
            <a:ext cx="1295399" cy="17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07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9807587E-B810-49C2-8ACF-723776028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193" y="6173406"/>
            <a:ext cx="3773634" cy="389536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04C35E29-6B9B-482F-B5DF-050EB5A05D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3644" y="6061639"/>
            <a:ext cx="538163" cy="501303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E96AA50D-023D-40C2-885C-DC5192976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461" y="23318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419"/>
          </a:p>
        </p:txBody>
      </p:sp>
      <p:pic>
        <p:nvPicPr>
          <p:cNvPr id="10" name="Gráfico 2" descr="P278#yIS1">
            <a:extLst>
              <a:ext uri="{FF2B5EF4-FFF2-40B4-BE49-F238E27FC236}">
                <a16:creationId xmlns:a16="http://schemas.microsoft.com/office/drawing/2014/main" id="{2958E977-940F-4A75-A58B-639F75CCF774}"/>
              </a:ext>
            </a:extLst>
          </p:cNvPr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0000" y="1440000"/>
            <a:ext cx="6480000" cy="43200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3A5AFAB9-A57C-41D1-AB76-115EE3DB8CFD}"/>
              </a:ext>
            </a:extLst>
          </p:cNvPr>
          <p:cNvSpPr txBox="1"/>
          <p:nvPr/>
        </p:nvSpPr>
        <p:spPr>
          <a:xfrm>
            <a:off x="2520000" y="5689703"/>
            <a:ext cx="67380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1200" dirty="0">
                <a:solidFill>
                  <a:srgbClr val="7C7C7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Fuente: Elaboración propia con datos obtenidos de INDEC. </a:t>
            </a:r>
          </a:p>
        </p:txBody>
      </p:sp>
    </p:spTree>
    <p:extLst>
      <p:ext uri="{BB962C8B-B14F-4D97-AF65-F5344CB8AC3E}">
        <p14:creationId xmlns:p14="http://schemas.microsoft.com/office/powerpoint/2010/main" val="2660233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9807587E-B810-49C2-8ACF-723776028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193" y="6173406"/>
            <a:ext cx="3773634" cy="389536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04C35E29-6B9B-482F-B5DF-050EB5A05D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3644" y="6061639"/>
            <a:ext cx="538163" cy="501303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E96AA50D-023D-40C2-885C-DC5192976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461" y="23318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419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CE7ADE6-8487-48E2-A7FF-1143D5033350}"/>
              </a:ext>
            </a:extLst>
          </p:cNvPr>
          <p:cNvSpPr txBox="1"/>
          <p:nvPr/>
        </p:nvSpPr>
        <p:spPr>
          <a:xfrm>
            <a:off x="1620000" y="5527800"/>
            <a:ext cx="67380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1200" dirty="0">
                <a:solidFill>
                  <a:srgbClr val="7C7C7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Fuente: Elaboración propia con datos obtenidos de la Encuesta sobre Trabajo No remunerado y Uso del Tiempo. 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E0B153CE-3FDD-434C-8505-E7017F4F17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20000" y="1440000"/>
            <a:ext cx="8280000" cy="436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2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9807587E-B810-49C2-8ACF-723776028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193" y="6173406"/>
            <a:ext cx="3773634" cy="389536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04C35E29-6B9B-482F-B5DF-050EB5A05D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3644" y="6061639"/>
            <a:ext cx="538163" cy="501303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E96AA50D-023D-40C2-885C-DC5192976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461" y="23318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419"/>
          </a:p>
        </p:txBody>
      </p:sp>
      <p:pic>
        <p:nvPicPr>
          <p:cNvPr id="9" name="Gráfico 3" descr="P315#y1">
            <a:extLst>
              <a:ext uri="{FF2B5EF4-FFF2-40B4-BE49-F238E27FC236}">
                <a16:creationId xmlns:a16="http://schemas.microsoft.com/office/drawing/2014/main" id="{9BE2B5E3-C2FF-4920-885D-7F90FD566CD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5738" y="2331840"/>
            <a:ext cx="5148000" cy="2520000"/>
          </a:xfrm>
          <a:prstGeom prst="rect">
            <a:avLst/>
          </a:prstGeom>
        </p:spPr>
      </p:pic>
      <p:pic>
        <p:nvPicPr>
          <p:cNvPr id="11" name="Gráfico 4" descr="P325#yIS1">
            <a:extLst>
              <a:ext uri="{FF2B5EF4-FFF2-40B4-BE49-F238E27FC236}">
                <a16:creationId xmlns:a16="http://schemas.microsoft.com/office/drawing/2014/main" id="{D0BBC926-7C8A-4E7C-963C-2D79EC8A59C4}"/>
              </a:ext>
            </a:extLst>
          </p:cNvPr>
          <p:cNvPicPr/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54726" y="2331840"/>
            <a:ext cx="5148000" cy="26280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459307D8-716E-437A-8D0A-A79A961B5B35}"/>
              </a:ext>
            </a:extLst>
          </p:cNvPr>
          <p:cNvSpPr txBox="1"/>
          <p:nvPr/>
        </p:nvSpPr>
        <p:spPr>
          <a:xfrm>
            <a:off x="665738" y="4574841"/>
            <a:ext cx="67380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1200" dirty="0">
                <a:solidFill>
                  <a:srgbClr val="7C7C7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Fuente: Elaboración propia con datos obtenidos de INDEC. 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F582B19-418B-4053-8453-C23A40BCDC8C}"/>
              </a:ext>
            </a:extLst>
          </p:cNvPr>
          <p:cNvSpPr txBox="1"/>
          <p:nvPr/>
        </p:nvSpPr>
        <p:spPr>
          <a:xfrm>
            <a:off x="6454726" y="4574841"/>
            <a:ext cx="67380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1200" dirty="0">
                <a:solidFill>
                  <a:srgbClr val="7C7C7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Fuente: Elaboración propia con datos obtenidos de INDEC. </a:t>
            </a:r>
          </a:p>
        </p:txBody>
      </p:sp>
    </p:spTree>
    <p:extLst>
      <p:ext uri="{BB962C8B-B14F-4D97-AF65-F5344CB8AC3E}">
        <p14:creationId xmlns:p14="http://schemas.microsoft.com/office/powerpoint/2010/main" val="2713749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9807587E-B810-49C2-8ACF-723776028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193" y="6173406"/>
            <a:ext cx="3773634" cy="389536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04C35E29-6B9B-482F-B5DF-050EB5A05D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3644" y="6061639"/>
            <a:ext cx="538163" cy="50130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94F1CF5-08B8-48E3-9E6D-AFA14B993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4000" dirty="0">
                <a:solidFill>
                  <a:srgbClr val="7B7B7C"/>
                </a:solidFill>
                <a:effectLst/>
                <a:latin typeface="Open Sans ExtraBold" panose="020B0906030804020204" pitchFamily="34" charset="0"/>
                <a:ea typeface="Calibri" panose="020F0502020204030204" pitchFamily="34" charset="0"/>
              </a:rPr>
              <a:t>NIVEL EDUCATIVO</a:t>
            </a:r>
            <a:endParaRPr lang="es-419" sz="11500" dirty="0"/>
          </a:p>
        </p:txBody>
      </p:sp>
    </p:spTree>
    <p:extLst>
      <p:ext uri="{BB962C8B-B14F-4D97-AF65-F5344CB8AC3E}">
        <p14:creationId xmlns:p14="http://schemas.microsoft.com/office/powerpoint/2010/main" val="1407825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9807587E-B810-49C2-8ACF-723776028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193" y="6173406"/>
            <a:ext cx="3773634" cy="389536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04C35E29-6B9B-482F-B5DF-050EB5A05D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3644" y="6061639"/>
            <a:ext cx="538163" cy="501303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E96AA50D-023D-40C2-885C-DC5192976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461" y="23318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419"/>
          </a:p>
        </p:txBody>
      </p:sp>
      <p:pic>
        <p:nvPicPr>
          <p:cNvPr id="9" name="Gráfico 7" descr="P354#yIS1">
            <a:extLst>
              <a:ext uri="{FF2B5EF4-FFF2-40B4-BE49-F238E27FC236}">
                <a16:creationId xmlns:a16="http://schemas.microsoft.com/office/drawing/2014/main" id="{C3A2B8CA-1054-4050-897F-D9282DF108EE}"/>
              </a:ext>
            </a:extLst>
          </p:cNvPr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20000" y="1440000"/>
            <a:ext cx="8820000" cy="36000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F2D8DD17-891D-45B2-96EE-DE284813DD02}"/>
              </a:ext>
            </a:extLst>
          </p:cNvPr>
          <p:cNvSpPr txBox="1"/>
          <p:nvPr/>
        </p:nvSpPr>
        <p:spPr>
          <a:xfrm>
            <a:off x="1620000" y="5040000"/>
            <a:ext cx="67380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1200" dirty="0">
                <a:solidFill>
                  <a:srgbClr val="7C7C7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Fuente: Elaboración propia con datos obtenidos de INDEC. </a:t>
            </a:r>
          </a:p>
        </p:txBody>
      </p:sp>
    </p:spTree>
    <p:extLst>
      <p:ext uri="{BB962C8B-B14F-4D97-AF65-F5344CB8AC3E}">
        <p14:creationId xmlns:p14="http://schemas.microsoft.com/office/powerpoint/2010/main" val="4053406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9807587E-B810-49C2-8ACF-723776028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193" y="6173406"/>
            <a:ext cx="3773634" cy="389536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04C35E29-6B9B-482F-B5DF-050EB5A05D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3644" y="6061639"/>
            <a:ext cx="538163" cy="501303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E96AA50D-023D-40C2-885C-DC5192976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461" y="23318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419"/>
          </a:p>
        </p:txBody>
      </p:sp>
      <p:pic>
        <p:nvPicPr>
          <p:cNvPr id="9" name="Gráfico 11" descr="P362#y1">
            <a:extLst>
              <a:ext uri="{FF2B5EF4-FFF2-40B4-BE49-F238E27FC236}">
                <a16:creationId xmlns:a16="http://schemas.microsoft.com/office/drawing/2014/main" id="{D3E28723-3DA2-4A0C-B3AE-63359B628A45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0000" y="828000"/>
            <a:ext cx="6480000" cy="50400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FB0BBF35-6BA2-481F-A1AA-18F0A33E1AC8}"/>
              </a:ext>
            </a:extLst>
          </p:cNvPr>
          <p:cNvSpPr txBox="1"/>
          <p:nvPr/>
        </p:nvSpPr>
        <p:spPr>
          <a:xfrm>
            <a:off x="2520000" y="5415308"/>
            <a:ext cx="67380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1200" dirty="0">
                <a:solidFill>
                  <a:srgbClr val="7C7C7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Fuente: Elaboración propia con datos obtenidos de INDEC. Las provincias son ilustrativas, los valores no corresponden al total de las provincias, sino a los principales aglomerados urbanos que la componen.</a:t>
            </a:r>
          </a:p>
        </p:txBody>
      </p:sp>
    </p:spTree>
    <p:extLst>
      <p:ext uri="{BB962C8B-B14F-4D97-AF65-F5344CB8AC3E}">
        <p14:creationId xmlns:p14="http://schemas.microsoft.com/office/powerpoint/2010/main" val="3356102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9807587E-B810-49C2-8ACF-723776028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193" y="6173406"/>
            <a:ext cx="3773634" cy="389536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04C35E29-6B9B-482F-B5DF-050EB5A05D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3644" y="6061639"/>
            <a:ext cx="538163" cy="501303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E96AA50D-023D-40C2-885C-DC5192976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461" y="23318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419"/>
          </a:p>
        </p:txBody>
      </p:sp>
      <p:pic>
        <p:nvPicPr>
          <p:cNvPr id="10" name="Gráfico 14">
            <a:extLst>
              <a:ext uri="{FF2B5EF4-FFF2-40B4-BE49-F238E27FC236}">
                <a16:creationId xmlns:a16="http://schemas.microsoft.com/office/drawing/2014/main" id="{EAF0F468-1D58-4EFD-AE04-25D85F8334AD}"/>
              </a:ext>
            </a:extLst>
          </p:cNvPr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0000" y="972000"/>
            <a:ext cx="6588000" cy="49320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6BD3CFC-4343-4A7D-82A3-97587B9E2992}"/>
              </a:ext>
            </a:extLst>
          </p:cNvPr>
          <p:cNvSpPr txBox="1"/>
          <p:nvPr/>
        </p:nvSpPr>
        <p:spPr>
          <a:xfrm>
            <a:off x="2520000" y="5623205"/>
            <a:ext cx="67380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1200" dirty="0">
                <a:solidFill>
                  <a:srgbClr val="7C7C7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Fuente: Elaboración propia con datos obtenidos de UNNE en cifras. </a:t>
            </a:r>
          </a:p>
        </p:txBody>
      </p:sp>
    </p:spTree>
    <p:extLst>
      <p:ext uri="{BB962C8B-B14F-4D97-AF65-F5344CB8AC3E}">
        <p14:creationId xmlns:p14="http://schemas.microsoft.com/office/powerpoint/2010/main" val="3272095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9807587E-B810-49C2-8ACF-723776028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193" y="6173406"/>
            <a:ext cx="3773634" cy="389536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04C35E29-6B9B-482F-B5DF-050EB5A05D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3644" y="6061639"/>
            <a:ext cx="538163" cy="50130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94F1CF5-08B8-48E3-9E6D-AFA14B993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4000" dirty="0">
                <a:solidFill>
                  <a:srgbClr val="7B7B7C"/>
                </a:solidFill>
                <a:effectLst/>
                <a:latin typeface="Open Sans ExtraBold" panose="020B0906030804020204" pitchFamily="34" charset="0"/>
                <a:ea typeface="Calibri" panose="020F0502020204030204" pitchFamily="34" charset="0"/>
              </a:rPr>
              <a:t>VIOLENCIA DE GÉNERO</a:t>
            </a:r>
            <a:endParaRPr lang="es-419" sz="11500" dirty="0"/>
          </a:p>
        </p:txBody>
      </p:sp>
    </p:spTree>
    <p:extLst>
      <p:ext uri="{BB962C8B-B14F-4D97-AF65-F5344CB8AC3E}">
        <p14:creationId xmlns:p14="http://schemas.microsoft.com/office/powerpoint/2010/main" val="2429100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9807587E-B810-49C2-8ACF-723776028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193" y="6173406"/>
            <a:ext cx="3773634" cy="389536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04C35E29-6B9B-482F-B5DF-050EB5A05D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3644" y="6061639"/>
            <a:ext cx="538163" cy="501303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E96AA50D-023D-40C2-885C-DC5192976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461" y="23318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419"/>
          </a:p>
        </p:txBody>
      </p:sp>
      <p:pic>
        <p:nvPicPr>
          <p:cNvPr id="11" name="Gráfico 13">
            <a:extLst>
              <a:ext uri="{FF2B5EF4-FFF2-40B4-BE49-F238E27FC236}">
                <a16:creationId xmlns:a16="http://schemas.microsoft.com/office/drawing/2014/main" id="{0FFB8458-7C36-4089-91DF-B9C4E6250EE9}"/>
              </a:ext>
            </a:extLst>
          </p:cNvPr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0000" y="828000"/>
            <a:ext cx="6480000" cy="5040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55B88F4-00EB-4F38-84B9-5F909DD6CCD4}"/>
              </a:ext>
            </a:extLst>
          </p:cNvPr>
          <p:cNvSpPr txBox="1"/>
          <p:nvPr/>
        </p:nvSpPr>
        <p:spPr>
          <a:xfrm>
            <a:off x="7101648" y="4292880"/>
            <a:ext cx="18983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1- Santo Tome</a:t>
            </a:r>
          </a:p>
          <a:p>
            <a:r>
              <a:rPr lang="es-419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2- </a:t>
            </a:r>
            <a:r>
              <a:rPr lang="es-AR" sz="12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Paso de los Libres</a:t>
            </a:r>
            <a:endParaRPr lang="es-419" sz="12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s-419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3- </a:t>
            </a:r>
            <a:r>
              <a:rPr lang="es-419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Mocoretá</a:t>
            </a:r>
            <a:endParaRPr lang="es-419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s-419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4- </a:t>
            </a:r>
            <a:r>
              <a:rPr lang="es-AR" sz="12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San Roque</a:t>
            </a:r>
            <a:endParaRPr lang="es-419" sz="12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s-419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5- </a:t>
            </a:r>
            <a:r>
              <a:rPr lang="es-AR" sz="12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Ituzaingó</a:t>
            </a:r>
            <a:endParaRPr lang="es-419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2178AA8-1682-489B-8F44-D586EE7F5F2A}"/>
              </a:ext>
            </a:extLst>
          </p:cNvPr>
          <p:cNvSpPr txBox="1"/>
          <p:nvPr/>
        </p:nvSpPr>
        <p:spPr>
          <a:xfrm>
            <a:off x="2520000" y="5545982"/>
            <a:ext cx="67380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1200" dirty="0">
                <a:solidFill>
                  <a:srgbClr val="7C7C7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Fuente: Elaboración propia con datos de la Oficina de Estadística y Registro del Poder Judicial de Corrientes.</a:t>
            </a:r>
          </a:p>
        </p:txBody>
      </p:sp>
    </p:spTree>
    <p:extLst>
      <p:ext uri="{BB962C8B-B14F-4D97-AF65-F5344CB8AC3E}">
        <p14:creationId xmlns:p14="http://schemas.microsoft.com/office/powerpoint/2010/main" val="8075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9807587E-B810-49C2-8ACF-723776028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193" y="6173406"/>
            <a:ext cx="3773634" cy="389536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04C35E29-6B9B-482F-B5DF-050EB5A05D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3644" y="6061639"/>
            <a:ext cx="538163" cy="501303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E96AA50D-023D-40C2-885C-DC5192976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461" y="23318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419"/>
          </a:p>
        </p:txBody>
      </p:sp>
      <p:pic>
        <p:nvPicPr>
          <p:cNvPr id="9" name="Gráfico 33">
            <a:extLst>
              <a:ext uri="{FF2B5EF4-FFF2-40B4-BE49-F238E27FC236}">
                <a16:creationId xmlns:a16="http://schemas.microsoft.com/office/drawing/2014/main" id="{AB429FEF-436A-47C5-A1A5-106022CD9A7D}"/>
              </a:ext>
            </a:extLst>
          </p:cNvPr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0000" y="828000"/>
            <a:ext cx="6480000" cy="45720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65BB93E-DC6B-4B98-B360-B82214FA215F}"/>
              </a:ext>
            </a:extLst>
          </p:cNvPr>
          <p:cNvSpPr txBox="1"/>
          <p:nvPr/>
        </p:nvSpPr>
        <p:spPr>
          <a:xfrm>
            <a:off x="2390961" y="5555870"/>
            <a:ext cx="67380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1200" dirty="0">
                <a:solidFill>
                  <a:srgbClr val="7C7C7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Fuente: Elaboración propia con datos de la Oficina de Estadística y Registro del Poder Judicial de Corrientes.</a:t>
            </a:r>
          </a:p>
        </p:txBody>
      </p:sp>
    </p:spTree>
    <p:extLst>
      <p:ext uri="{BB962C8B-B14F-4D97-AF65-F5344CB8AC3E}">
        <p14:creationId xmlns:p14="http://schemas.microsoft.com/office/powerpoint/2010/main" val="1262635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9807587E-B810-49C2-8ACF-723776028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193" y="6173406"/>
            <a:ext cx="3773634" cy="389536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04C35E29-6B9B-482F-B5DF-050EB5A05D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3644" y="6061639"/>
            <a:ext cx="538163" cy="501303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6FC70ED1-C029-4B77-9E8C-7DA90330D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/>
          </a:bodyPr>
          <a:lstStyle/>
          <a:p>
            <a:r>
              <a:rPr lang="es-419" sz="4000" dirty="0">
                <a:solidFill>
                  <a:srgbClr val="7B7B7C"/>
                </a:solidFill>
                <a:latin typeface="Open Sans ExtraBold" panose="020B0906030804020204" pitchFamily="34" charset="0"/>
              </a:rPr>
              <a:t>Ejes temáticos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14F151B6-15B0-4998-B90E-5F21849EF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s-AR" sz="2800" dirty="0">
                <a:solidFill>
                  <a:srgbClr val="7B7B7C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Situación laboral y patrimonial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AR" dirty="0">
                <a:solidFill>
                  <a:srgbClr val="7B7B7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Organización familiar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AR" dirty="0">
                <a:solidFill>
                  <a:srgbClr val="7B7B7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Educación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AR" dirty="0">
                <a:solidFill>
                  <a:srgbClr val="7B7B7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Violencia de género</a:t>
            </a:r>
            <a:endParaRPr lang="es-419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1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9807587E-B810-49C2-8ACF-723776028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193" y="6173406"/>
            <a:ext cx="3773634" cy="389536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04C35E29-6B9B-482F-B5DF-050EB5A05D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3644" y="6061639"/>
            <a:ext cx="538163" cy="501303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E96AA50D-023D-40C2-885C-DC5192976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461" y="23318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419"/>
          </a:p>
        </p:txBody>
      </p:sp>
      <p:pic>
        <p:nvPicPr>
          <p:cNvPr id="11" name="Gráfico 17">
            <a:extLst>
              <a:ext uri="{FF2B5EF4-FFF2-40B4-BE49-F238E27FC236}">
                <a16:creationId xmlns:a16="http://schemas.microsoft.com/office/drawing/2014/main" id="{D56E5FCC-06E4-4103-9343-403305B6C636}"/>
              </a:ext>
            </a:extLst>
          </p:cNvPr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20000" y="1440000"/>
            <a:ext cx="9360000" cy="39600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F683140A-482F-4796-9234-B50E38CE1A58}"/>
              </a:ext>
            </a:extLst>
          </p:cNvPr>
          <p:cNvSpPr txBox="1"/>
          <p:nvPr/>
        </p:nvSpPr>
        <p:spPr>
          <a:xfrm>
            <a:off x="1620000" y="5316610"/>
            <a:ext cx="67380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1200" dirty="0">
                <a:solidFill>
                  <a:srgbClr val="7C7C7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Fuente: Elaboración propia con datos de la Oficina de Estadística y Registro del Poder Judicial de Corrientes.</a:t>
            </a:r>
          </a:p>
        </p:txBody>
      </p:sp>
    </p:spTree>
    <p:extLst>
      <p:ext uri="{BB962C8B-B14F-4D97-AF65-F5344CB8AC3E}">
        <p14:creationId xmlns:p14="http://schemas.microsoft.com/office/powerpoint/2010/main" val="1835728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9807587E-B810-49C2-8ACF-723776028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193" y="6173406"/>
            <a:ext cx="3773634" cy="389536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04C35E29-6B9B-482F-B5DF-050EB5A05D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3644" y="6061639"/>
            <a:ext cx="538163" cy="50130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94F1CF5-08B8-48E3-9E6D-AFA14B993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4000" dirty="0">
                <a:solidFill>
                  <a:srgbClr val="7B7B7C"/>
                </a:solidFill>
                <a:effectLst/>
                <a:latin typeface="Open Sans ExtraBold" panose="020B0906030804020204" pitchFamily="34" charset="0"/>
                <a:ea typeface="Calibri" panose="020F0502020204030204" pitchFamily="34" charset="0"/>
              </a:rPr>
              <a:t>SITUACIÓN LABORAL Y PATRIMONIAL</a:t>
            </a:r>
            <a:endParaRPr lang="es-419" sz="11500" dirty="0"/>
          </a:p>
        </p:txBody>
      </p:sp>
    </p:spTree>
    <p:extLst>
      <p:ext uri="{BB962C8B-B14F-4D97-AF65-F5344CB8AC3E}">
        <p14:creationId xmlns:p14="http://schemas.microsoft.com/office/powerpoint/2010/main" val="2923024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9807587E-B810-49C2-8ACF-723776028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193" y="6173406"/>
            <a:ext cx="3773634" cy="389536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04C35E29-6B9B-482F-B5DF-050EB5A05D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3644" y="6061639"/>
            <a:ext cx="538163" cy="501303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E96AA50D-023D-40C2-885C-DC5192976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461" y="23318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419"/>
          </a:p>
        </p:txBody>
      </p:sp>
      <p:pic>
        <p:nvPicPr>
          <p:cNvPr id="9" name="Gráfico 12" descr="P155#yIS1">
            <a:extLst>
              <a:ext uri="{FF2B5EF4-FFF2-40B4-BE49-F238E27FC236}">
                <a16:creationId xmlns:a16="http://schemas.microsoft.com/office/drawing/2014/main" id="{A56AA4E9-0E14-4797-A32E-B682CA81851E}"/>
              </a:ext>
            </a:extLst>
          </p:cNvPr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40000" y="2169000"/>
            <a:ext cx="9000000" cy="2520000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12DB4C86-0095-40AB-B3B8-D796EBA07171}"/>
              </a:ext>
            </a:extLst>
          </p:cNvPr>
          <p:cNvSpPr txBox="1"/>
          <p:nvPr/>
        </p:nvSpPr>
        <p:spPr>
          <a:xfrm>
            <a:off x="1285461" y="4689000"/>
            <a:ext cx="67380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1200" dirty="0">
                <a:solidFill>
                  <a:srgbClr val="7C7C7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Fuente: Elaboración propia con datos obtenidos de INDEC. </a:t>
            </a:r>
          </a:p>
        </p:txBody>
      </p:sp>
    </p:spTree>
    <p:extLst>
      <p:ext uri="{BB962C8B-B14F-4D97-AF65-F5344CB8AC3E}">
        <p14:creationId xmlns:p14="http://schemas.microsoft.com/office/powerpoint/2010/main" val="2099999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9807587E-B810-49C2-8ACF-723776028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193" y="6173406"/>
            <a:ext cx="3773634" cy="389536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04C35E29-6B9B-482F-B5DF-050EB5A05D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3644" y="6061639"/>
            <a:ext cx="538163" cy="501303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E96AA50D-023D-40C2-885C-DC5192976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461" y="23318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419"/>
          </a:p>
        </p:txBody>
      </p:sp>
      <p:pic>
        <p:nvPicPr>
          <p:cNvPr id="10" name="Gráfico 20" descr="P164#yIS1">
            <a:extLst>
              <a:ext uri="{FF2B5EF4-FFF2-40B4-BE49-F238E27FC236}">
                <a16:creationId xmlns:a16="http://schemas.microsoft.com/office/drawing/2014/main" id="{C1E63E70-2BF7-4C3D-953B-CAD1E4B99A34}"/>
              </a:ext>
            </a:extLst>
          </p:cNvPr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0000" y="1440000"/>
            <a:ext cx="6480000" cy="43200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C8099991-49D7-49BC-9721-B9C8043ADBCD}"/>
              </a:ext>
            </a:extLst>
          </p:cNvPr>
          <p:cNvSpPr txBox="1"/>
          <p:nvPr/>
        </p:nvSpPr>
        <p:spPr>
          <a:xfrm>
            <a:off x="2520000" y="5621500"/>
            <a:ext cx="67380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1200" dirty="0">
                <a:solidFill>
                  <a:srgbClr val="7C7C7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Fuente: Elaboración propia con datos obtenidos de INDEC. </a:t>
            </a:r>
          </a:p>
        </p:txBody>
      </p:sp>
    </p:spTree>
    <p:extLst>
      <p:ext uri="{BB962C8B-B14F-4D97-AF65-F5344CB8AC3E}">
        <p14:creationId xmlns:p14="http://schemas.microsoft.com/office/powerpoint/2010/main" val="226730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9807587E-B810-49C2-8ACF-723776028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193" y="6173406"/>
            <a:ext cx="3773634" cy="389536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04C35E29-6B9B-482F-B5DF-050EB5A05D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3644" y="6061639"/>
            <a:ext cx="538163" cy="501303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E96AA50D-023D-40C2-885C-DC5192976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461" y="23318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419"/>
          </a:p>
        </p:txBody>
      </p:sp>
      <p:pic>
        <p:nvPicPr>
          <p:cNvPr id="9" name="Gráfico 10">
            <a:extLst>
              <a:ext uri="{FF2B5EF4-FFF2-40B4-BE49-F238E27FC236}">
                <a16:creationId xmlns:a16="http://schemas.microsoft.com/office/drawing/2014/main" id="{6D958026-C04F-4A51-90FB-CA66FF14744E}"/>
              </a:ext>
            </a:extLst>
          </p:cNvPr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0000" y="1440000"/>
            <a:ext cx="6480000" cy="43200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21BD3BF1-C41D-4569-9AA1-0239B8A8A069}"/>
              </a:ext>
            </a:extLst>
          </p:cNvPr>
          <p:cNvSpPr txBox="1"/>
          <p:nvPr/>
        </p:nvSpPr>
        <p:spPr>
          <a:xfrm>
            <a:off x="2520000" y="5760000"/>
            <a:ext cx="67380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1200" dirty="0">
                <a:solidFill>
                  <a:srgbClr val="7C7C7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Fuente: Elaboración propia con datos obtenidos de INDEC. </a:t>
            </a:r>
          </a:p>
        </p:txBody>
      </p:sp>
    </p:spTree>
    <p:extLst>
      <p:ext uri="{BB962C8B-B14F-4D97-AF65-F5344CB8AC3E}">
        <p14:creationId xmlns:p14="http://schemas.microsoft.com/office/powerpoint/2010/main" val="2882519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9807587E-B810-49C2-8ACF-723776028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193" y="6173406"/>
            <a:ext cx="3773634" cy="389536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04C35E29-6B9B-482F-B5DF-050EB5A05D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3644" y="6061639"/>
            <a:ext cx="538163" cy="501303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E96AA50D-023D-40C2-885C-DC5192976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461" y="23318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419"/>
          </a:p>
        </p:txBody>
      </p:sp>
      <p:pic>
        <p:nvPicPr>
          <p:cNvPr id="10" name="Gráfico 53" descr="P225#yIS1">
            <a:extLst>
              <a:ext uri="{FF2B5EF4-FFF2-40B4-BE49-F238E27FC236}">
                <a16:creationId xmlns:a16="http://schemas.microsoft.com/office/drawing/2014/main" id="{99671B77-5C78-4286-84BB-FC820581F584}"/>
              </a:ext>
            </a:extLst>
          </p:cNvPr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20000" y="1440000"/>
            <a:ext cx="9360000" cy="39600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E46122C-CDE0-48C9-85A6-48EE195851A2}"/>
              </a:ext>
            </a:extLst>
          </p:cNvPr>
          <p:cNvSpPr txBox="1"/>
          <p:nvPr/>
        </p:nvSpPr>
        <p:spPr>
          <a:xfrm>
            <a:off x="1620000" y="5509703"/>
            <a:ext cx="67380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1200" dirty="0">
                <a:solidFill>
                  <a:srgbClr val="7C7C7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Fuente: Elaboración propia con datos obtenidos de INDEC. </a:t>
            </a:r>
          </a:p>
        </p:txBody>
      </p:sp>
    </p:spTree>
    <p:extLst>
      <p:ext uri="{BB962C8B-B14F-4D97-AF65-F5344CB8AC3E}">
        <p14:creationId xmlns:p14="http://schemas.microsoft.com/office/powerpoint/2010/main" val="2110910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9807587E-B810-49C2-8ACF-723776028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193" y="6173406"/>
            <a:ext cx="3773634" cy="389536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04C35E29-6B9B-482F-B5DF-050EB5A05D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3644" y="6061639"/>
            <a:ext cx="538163" cy="50130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94F1CF5-08B8-48E3-9E6D-AFA14B993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4000" dirty="0">
                <a:solidFill>
                  <a:srgbClr val="7B7B7C"/>
                </a:solidFill>
                <a:effectLst/>
                <a:latin typeface="Open Sans ExtraBold" panose="020B0906030804020204" pitchFamily="34" charset="0"/>
                <a:ea typeface="Calibri" panose="020F0502020204030204" pitchFamily="34" charset="0"/>
              </a:rPr>
              <a:t>ORGANIZACIÓN FAMILIAR</a:t>
            </a:r>
            <a:endParaRPr lang="es-419" sz="11500" dirty="0"/>
          </a:p>
        </p:txBody>
      </p:sp>
    </p:spTree>
    <p:extLst>
      <p:ext uri="{BB962C8B-B14F-4D97-AF65-F5344CB8AC3E}">
        <p14:creationId xmlns:p14="http://schemas.microsoft.com/office/powerpoint/2010/main" val="4121264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9807587E-B810-49C2-8ACF-723776028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193" y="6173406"/>
            <a:ext cx="3773634" cy="389536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04C35E29-6B9B-482F-B5DF-050EB5A05D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3644" y="6061639"/>
            <a:ext cx="538163" cy="501303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E96AA50D-023D-40C2-885C-DC5192976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461" y="23318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419"/>
          </a:p>
        </p:txBody>
      </p:sp>
      <p:pic>
        <p:nvPicPr>
          <p:cNvPr id="9" name="Gráfico 52" descr="P268#yIS1">
            <a:extLst>
              <a:ext uri="{FF2B5EF4-FFF2-40B4-BE49-F238E27FC236}">
                <a16:creationId xmlns:a16="http://schemas.microsoft.com/office/drawing/2014/main" id="{0CF40A31-8FEC-41F2-A745-9B3038ABF044}"/>
              </a:ext>
            </a:extLst>
          </p:cNvPr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00000" y="1440000"/>
            <a:ext cx="8280000" cy="36000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8DD0CB89-3F06-46AD-88AB-73D24C6C54B5}"/>
              </a:ext>
            </a:extLst>
          </p:cNvPr>
          <p:cNvSpPr txBox="1"/>
          <p:nvPr/>
        </p:nvSpPr>
        <p:spPr>
          <a:xfrm>
            <a:off x="1800000" y="5040000"/>
            <a:ext cx="67380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1200" dirty="0">
                <a:solidFill>
                  <a:srgbClr val="7C7C7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Fuente: Elaboración propia con datos obtenidos de INDEC. </a:t>
            </a:r>
          </a:p>
        </p:txBody>
      </p:sp>
    </p:spTree>
    <p:extLst>
      <p:ext uri="{BB962C8B-B14F-4D97-AF65-F5344CB8AC3E}">
        <p14:creationId xmlns:p14="http://schemas.microsoft.com/office/powerpoint/2010/main" val="39933211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259</Words>
  <Application>Microsoft Office PowerPoint</Application>
  <PresentationFormat>Panorámica</PresentationFormat>
  <Paragraphs>31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9" baseType="lpstr">
      <vt:lpstr>Arial</vt:lpstr>
      <vt:lpstr>Calibri</vt:lpstr>
      <vt:lpstr>Calibri Light</vt:lpstr>
      <vt:lpstr>Open Sans</vt:lpstr>
      <vt:lpstr>Open Sans ExtraBold</vt:lpstr>
      <vt:lpstr>Open Sans Semibold</vt:lpstr>
      <vt:lpstr>Raleway Black</vt:lpstr>
      <vt:lpstr>Wingdings</vt:lpstr>
      <vt:lpstr>Tema de Office</vt:lpstr>
      <vt:lpstr>INFORME DE GÉNERO</vt:lpstr>
      <vt:lpstr>Ejes temáticos</vt:lpstr>
      <vt:lpstr>SITUACIÓN LABORAL Y PATRIMONIAL</vt:lpstr>
      <vt:lpstr>Presentación de PowerPoint</vt:lpstr>
      <vt:lpstr>Presentación de PowerPoint</vt:lpstr>
      <vt:lpstr>Presentación de PowerPoint</vt:lpstr>
      <vt:lpstr>Presentación de PowerPoint</vt:lpstr>
      <vt:lpstr>ORGANIZACIÓN FAMILIAR</vt:lpstr>
      <vt:lpstr>Presentación de PowerPoint</vt:lpstr>
      <vt:lpstr>Presentación de PowerPoint</vt:lpstr>
      <vt:lpstr>Presentación de PowerPoint</vt:lpstr>
      <vt:lpstr>Presentación de PowerPoint</vt:lpstr>
      <vt:lpstr>NIVEL EDUCATIVO</vt:lpstr>
      <vt:lpstr>Presentación de PowerPoint</vt:lpstr>
      <vt:lpstr>Presentación de PowerPoint</vt:lpstr>
      <vt:lpstr>Presentación de PowerPoint</vt:lpstr>
      <vt:lpstr>VIOLENCIA DE GÉNERO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INFORME DE GÉNERO</dc:title>
  <dc:creator>Ivana Acosta</dc:creator>
  <cp:lastModifiedBy>Valeria Salas</cp:lastModifiedBy>
  <cp:revision>46</cp:revision>
  <dcterms:created xsi:type="dcterms:W3CDTF">2021-03-10T12:48:01Z</dcterms:created>
  <dcterms:modified xsi:type="dcterms:W3CDTF">2021-03-11T14:43:05Z</dcterms:modified>
</cp:coreProperties>
</file>